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77D02A6-75A1-403C-B7DC-E6DF835E0458}">
  <a:tblStyle styleId="{977D02A6-75A1-403C-B7DC-E6DF835E0458}" styleName="Table_0"/>
</a:tblStyleLst>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11" Type="http://schemas.openxmlformats.org/officeDocument/2006/relationships/slide" Target="slides/slide6.xml"/><Relationship Id="rId10" Type="http://schemas.openxmlformats.org/officeDocument/2006/relationships/slide" Target="slides/slide5.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5" name="Shape 65"/>
        <p:cNvGrpSpPr/>
        <p:nvPr/>
      </p:nvGrpSpPr>
      <p:grpSpPr>
        <a:xfrm>
          <a:off x="0" y="0"/>
          <a:ext cx="0" cy="0"/>
          <a:chOff x="0" y="0"/>
          <a:chExt cx="0" cy="0"/>
        </a:xfrm>
      </p:grpSpPr>
      <p:sp>
        <p:nvSpPr>
          <p:cNvPr id="66" name="Shape 6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7" name="Shape 6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2" name="Shape 72"/>
        <p:cNvGrpSpPr/>
        <p:nvPr/>
      </p:nvGrpSpPr>
      <p:grpSpPr>
        <a:xfrm>
          <a:off x="0" y="0"/>
          <a:ext cx="0" cy="0"/>
          <a:chOff x="0" y="0"/>
          <a:chExt cx="0" cy="0"/>
        </a:xfrm>
      </p:grpSpPr>
      <p:sp>
        <p:nvSpPr>
          <p:cNvPr id="73" name="Shape 7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4" name="Shape 7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9" name="Shape 79"/>
        <p:cNvGrpSpPr/>
        <p:nvPr/>
      </p:nvGrpSpPr>
      <p:grpSpPr>
        <a:xfrm>
          <a:off x="0" y="0"/>
          <a:ext cx="0" cy="0"/>
          <a:chOff x="0" y="0"/>
          <a:chExt cx="0" cy="0"/>
        </a:xfrm>
      </p:grpSpPr>
      <p:sp>
        <p:nvSpPr>
          <p:cNvPr id="80" name="Shape 8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1" name="Shape 8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5" name="Shape 85"/>
        <p:cNvGrpSpPr/>
        <p:nvPr/>
      </p:nvGrpSpPr>
      <p:grpSpPr>
        <a:xfrm>
          <a:off x="0" y="0"/>
          <a:ext cx="0" cy="0"/>
          <a:chOff x="0" y="0"/>
          <a:chExt cx="0" cy="0"/>
        </a:xfrm>
      </p:grpSpPr>
      <p:sp>
        <p:nvSpPr>
          <p:cNvPr id="86" name="Shape 8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7" name="Shape 8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01.png"/><Relationship Id="rId4" Type="http://schemas.openxmlformats.org/officeDocument/2006/relationships/image" Target="../media/image02.png"/><Relationship Id="rId5" Type="http://schemas.openxmlformats.org/officeDocument/2006/relationships/image" Target="../media/image0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www.lib.ohio-state.edu/OSU_profile/cgaweb/" TargetMode="External"/><Relationship Id="rId4" Type="http://schemas.openxmlformats.org/officeDocument/2006/relationships/hyperlink" Target="http://www.lib.ohio-state.edu/OSU_profile/cgaweb/" TargetMode="External"/><Relationship Id="rId5" Type="http://schemas.openxmlformats.org/officeDocument/2006/relationships/image" Target="../media/image0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0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www.migrationpolicy.org/programs/data-hub/charts/immigrant-population-over-time" TargetMode="External"/><Relationship Id="rId4" Type="http://schemas.openxmlformats.org/officeDocument/2006/relationships/hyperlink" Target="http://www.migrationpolicy.org/programs/data-hub/charts/immigrant-population-over-time"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www.morningsidecenter.org/teachable-moment/lessons/thinking-critically-about-internet-sources" TargetMode="External"/><Relationship Id="rId4" Type="http://schemas.openxmlformats.org/officeDocument/2006/relationships/hyperlink" Target="http://immigrationforum.org/" TargetMode="External"/><Relationship Id="rId5" Type="http://schemas.openxmlformats.org/officeDocument/2006/relationships/hyperlink" Target="http://www.americanpatrol.com/" TargetMode="External"/><Relationship Id="rId6" Type="http://schemas.openxmlformats.org/officeDocument/2006/relationships/hyperlink" Target="https://www.afsc.org/" TargetMode="External"/><Relationship Id="rId7" Type="http://schemas.openxmlformats.org/officeDocument/2006/relationships/hyperlink" Target="http://www.migrationpolicy.or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sp>
        <p:nvSpPr>
          <p:cNvPr id="54" name="Shape 54"/>
          <p:cNvSpPr txBox="1"/>
          <p:nvPr>
            <p:ph type="ctrTitle"/>
          </p:nvPr>
        </p:nvSpPr>
        <p:spPr>
          <a:xfrm>
            <a:off x="393083" y="1545450"/>
            <a:ext cx="8520600" cy="2052600"/>
          </a:xfrm>
          <a:prstGeom prst="rect">
            <a:avLst/>
          </a:prstGeom>
        </p:spPr>
        <p:txBody>
          <a:bodyPr anchorCtr="0" anchor="b" bIns="91425" lIns="91425" rIns="91425" tIns="91425">
            <a:noAutofit/>
          </a:bodyPr>
          <a:lstStyle/>
          <a:p>
            <a:pPr lvl="0" algn="l">
              <a:spcBef>
                <a:spcPts val="0"/>
              </a:spcBef>
              <a:buNone/>
            </a:pPr>
            <a:r>
              <a:rPr lang="en"/>
              <a:t>3/1- Immigration- Who came how were the different and to what extent were they accepted?</a:t>
            </a:r>
          </a:p>
        </p:txBody>
      </p:sp>
      <p:sp>
        <p:nvSpPr>
          <p:cNvPr id="55" name="Shape 55"/>
          <p:cNvSpPr txBox="1"/>
          <p:nvPr>
            <p:ph idx="1" type="subTitle"/>
          </p:nvPr>
        </p:nvSpPr>
        <p:spPr>
          <a:xfrm>
            <a:off x="311700" y="3403825"/>
            <a:ext cx="8520600" cy="7926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x="0" y="0"/>
          <a:ext cx="0" cy="0"/>
          <a:chOff x="0" y="0"/>
          <a:chExt cx="0" cy="0"/>
        </a:xfrm>
      </p:grpSpPr>
      <p:sp>
        <p:nvSpPr>
          <p:cNvPr id="60" name="Shape 6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Why the Statue of Liberty and </a:t>
            </a:r>
          </a:p>
          <a:p>
            <a:pPr lvl="0">
              <a:spcBef>
                <a:spcPts val="0"/>
              </a:spcBef>
              <a:buNone/>
            </a:pPr>
            <a:r>
              <a:rPr lang="en"/>
              <a:t>Who was Emma Lazarus?</a:t>
            </a:r>
          </a:p>
        </p:txBody>
      </p:sp>
      <p:sp>
        <p:nvSpPr>
          <p:cNvPr id="61" name="Shape 61"/>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pic>
        <p:nvPicPr>
          <p:cNvPr id="62" name="Shape 62"/>
          <p:cNvPicPr preferRelativeResize="0"/>
          <p:nvPr/>
        </p:nvPicPr>
        <p:blipFill>
          <a:blip r:embed="rId3">
            <a:alphaModFix/>
          </a:blip>
          <a:stretch>
            <a:fillRect/>
          </a:stretch>
        </p:blipFill>
        <p:spPr>
          <a:xfrm>
            <a:off x="426300" y="1951424"/>
            <a:ext cx="4936200" cy="3192075"/>
          </a:xfrm>
          <a:prstGeom prst="rect">
            <a:avLst/>
          </a:prstGeom>
          <a:noFill/>
          <a:ln>
            <a:noFill/>
          </a:ln>
        </p:spPr>
      </p:pic>
      <p:pic>
        <p:nvPicPr>
          <p:cNvPr id="63" name="Shape 63"/>
          <p:cNvPicPr preferRelativeResize="0"/>
          <p:nvPr/>
        </p:nvPicPr>
        <p:blipFill>
          <a:blip r:embed="rId4">
            <a:alphaModFix/>
          </a:blip>
          <a:stretch>
            <a:fillRect/>
          </a:stretch>
        </p:blipFill>
        <p:spPr>
          <a:xfrm>
            <a:off x="5548586" y="0"/>
            <a:ext cx="3478876" cy="5143499"/>
          </a:xfrm>
          <a:prstGeom prst="rect">
            <a:avLst/>
          </a:prstGeom>
          <a:noFill/>
          <a:ln>
            <a:noFill/>
          </a:ln>
        </p:spPr>
      </p:pic>
      <p:pic>
        <p:nvPicPr>
          <p:cNvPr id="64" name="Shape 64"/>
          <p:cNvPicPr preferRelativeResize="0"/>
          <p:nvPr/>
        </p:nvPicPr>
        <p:blipFill>
          <a:blip r:embed="rId5">
            <a:alphaModFix/>
          </a:blip>
          <a:stretch>
            <a:fillRect/>
          </a:stretch>
        </p:blipFill>
        <p:spPr>
          <a:xfrm>
            <a:off x="0" y="1551500"/>
            <a:ext cx="1444400" cy="178579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 name="Shape 68"/>
        <p:cNvGrpSpPr/>
        <p:nvPr/>
      </p:nvGrpSpPr>
      <p:grpSpPr>
        <a:xfrm>
          <a:off x="0" y="0"/>
          <a:ext cx="0" cy="0"/>
          <a:chOff x="0" y="0"/>
          <a:chExt cx="0" cy="0"/>
        </a:xfrm>
      </p:grpSpPr>
      <p:sp>
        <p:nvSpPr>
          <p:cNvPr id="69" name="Shape 69"/>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t/>
            </a:r>
            <a:endParaRPr/>
          </a:p>
        </p:txBody>
      </p:sp>
      <p:sp>
        <p:nvSpPr>
          <p:cNvPr id="70" name="Shape 70"/>
          <p:cNvSpPr txBox="1"/>
          <p:nvPr>
            <p:ph idx="1" type="body"/>
          </p:nvPr>
        </p:nvSpPr>
        <p:spPr>
          <a:xfrm>
            <a:off x="5394850" y="0"/>
            <a:ext cx="4012500" cy="1580700"/>
          </a:xfrm>
          <a:prstGeom prst="rect">
            <a:avLst/>
          </a:prstGeom>
        </p:spPr>
        <p:txBody>
          <a:bodyPr anchorCtr="0" anchor="t" bIns="91425" lIns="91425" rIns="91425" tIns="91425">
            <a:noAutofit/>
          </a:bodyPr>
          <a:lstStyle/>
          <a:p>
            <a:pPr lvl="0" rtl="0">
              <a:lnSpc>
                <a:spcPct val="100000"/>
              </a:lnSpc>
              <a:spcBef>
                <a:spcPts val="0"/>
              </a:spcBef>
              <a:spcAft>
                <a:spcPts val="0"/>
              </a:spcAft>
              <a:buNone/>
            </a:pPr>
            <a:r>
              <a:rPr lang="en" sz="1100">
                <a:solidFill>
                  <a:srgbClr val="000000"/>
                </a:solidFill>
              </a:rPr>
              <a:t> THE IMMIGRANT: THE STRANGER AT OUR GATE.</a:t>
            </a:r>
          </a:p>
          <a:p>
            <a:pPr lvl="0" rtl="0">
              <a:lnSpc>
                <a:spcPct val="100000"/>
              </a:lnSpc>
              <a:spcBef>
                <a:spcPts val="0"/>
              </a:spcBef>
              <a:spcAft>
                <a:spcPts val="0"/>
              </a:spcAft>
              <a:buNone/>
            </a:pPr>
            <a:r>
              <a:rPr lang="en" sz="1100">
                <a:solidFill>
                  <a:srgbClr val="000000"/>
                </a:solidFill>
              </a:rPr>
              <a:t> EMIGRANT.--Can I come in?</a:t>
            </a:r>
          </a:p>
          <a:p>
            <a:pPr lvl="0" rtl="0">
              <a:lnSpc>
                <a:spcPct val="100000"/>
              </a:lnSpc>
              <a:spcBef>
                <a:spcPts val="0"/>
              </a:spcBef>
              <a:spcAft>
                <a:spcPts val="0"/>
              </a:spcAft>
              <a:buNone/>
            </a:pPr>
            <a:r>
              <a:rPr lang="en" sz="1100">
                <a:solidFill>
                  <a:srgbClr val="000000"/>
                </a:solidFill>
              </a:rPr>
              <a:t>UNCLE SAM.--I 'spose you can; there's no law to keep you out.</a:t>
            </a:r>
          </a:p>
          <a:p>
            <a:pPr lvl="0" rtl="0">
              <a:lnSpc>
                <a:spcPct val="100000"/>
              </a:lnSpc>
              <a:spcBef>
                <a:spcPts val="0"/>
              </a:spcBef>
              <a:spcAft>
                <a:spcPts val="0"/>
              </a:spcAft>
              <a:buNone/>
            </a:pPr>
            <a:r>
              <a:rPr lang="en" sz="1100">
                <a:solidFill>
                  <a:srgbClr val="000000"/>
                </a:solidFill>
              </a:rPr>
              <a:t>DURING four hundred and more years this continent has been the melting pot for the population of the Eastern hemisphere. For three-fourths of that time the yearly infusion of raw metal was so slight that it was not hard to compound them with the native stock and preserve the high character of American citizenship. But when alien immigration pours its stream of half a million yearly, as has been frequently done during the last decade, and when that stream is polluted with the moral sewage of the old world, including its poverty, drunkenness, infidelity and disease, it is well to put up the bars and save America, at least until she can purify the atmosphere of contagion which foreign invasion has already brought.</a:t>
            </a:r>
          </a:p>
          <a:p>
            <a:pPr lvl="0" rtl="0">
              <a:lnSpc>
                <a:spcPct val="100000"/>
              </a:lnSpc>
              <a:spcBef>
                <a:spcPts val="0"/>
              </a:spcBef>
              <a:spcAft>
                <a:spcPts val="0"/>
              </a:spcAft>
              <a:buNone/>
            </a:pPr>
            <a:r>
              <a:rPr lang="en" sz="1100">
                <a:solidFill>
                  <a:srgbClr val="000000"/>
                </a:solidFill>
              </a:rPr>
              <a:t>Stand in the gate of the Lord's house, and proclaim there this word: Thus saith the Lord of hosts, the God of Israel, Amend your ways and your doings, and I will cause you to dwell in this place. Jer. 7:2-3.</a:t>
            </a:r>
          </a:p>
          <a:p>
            <a:pPr lvl="0" rtl="0">
              <a:lnSpc>
                <a:spcPct val="100000"/>
              </a:lnSpc>
              <a:spcBef>
                <a:spcPts val="0"/>
              </a:spcBef>
              <a:spcAft>
                <a:spcPts val="0"/>
              </a:spcAft>
              <a:buNone/>
            </a:pPr>
            <a:r>
              <a:rPr lang="en" sz="1100">
                <a:solidFill>
                  <a:srgbClr val="000000"/>
                </a:solidFill>
              </a:rPr>
              <a:t>Scanned from Fifty Great Cartoons (Chicago: The Ram's Horn Press, 1899) unpaginated. This cartoon is part of the collections of the</a:t>
            </a:r>
            <a:r>
              <a:rPr lang="en" sz="1100">
                <a:solidFill>
                  <a:srgbClr val="000000"/>
                </a:solidFill>
                <a:hlinkClick r:id="rId3"/>
              </a:rPr>
              <a:t> </a:t>
            </a:r>
            <a:r>
              <a:rPr lang="en" sz="1100" u="sng">
                <a:solidFill>
                  <a:schemeClr val="hlink"/>
                </a:solidFill>
                <a:hlinkClick r:id="rId4"/>
              </a:rPr>
              <a:t>Cartoon Research Library</a:t>
            </a:r>
            <a:r>
              <a:rPr lang="en" sz="1100">
                <a:solidFill>
                  <a:srgbClr val="000000"/>
                </a:solidFill>
              </a:rPr>
              <a:t> of Ohio State University.</a:t>
            </a:r>
          </a:p>
          <a:p>
            <a:pPr lvl="0" rtl="0">
              <a:lnSpc>
                <a:spcPct val="100000"/>
              </a:lnSpc>
              <a:spcBef>
                <a:spcPts val="0"/>
              </a:spcBef>
              <a:spcAft>
                <a:spcPts val="0"/>
              </a:spcAft>
              <a:buNone/>
            </a:pPr>
            <a:r>
              <a:rPr lang="en" sz="1100">
                <a:solidFill>
                  <a:srgbClr val="000000"/>
                </a:solidFill>
              </a:rPr>
              <a:t>  </a:t>
            </a:r>
            <a:r>
              <a:rPr b="1" lang="en" sz="1100">
                <a:solidFill>
                  <a:schemeClr val="dk1"/>
                </a:solidFill>
              </a:rPr>
              <a:t>Questions for Immigrant Entering America Cartoon</a:t>
            </a:r>
          </a:p>
          <a:p>
            <a:pPr lvl="0" rtl="0">
              <a:spcBef>
                <a:spcPts val="0"/>
              </a:spcBef>
              <a:spcAft>
                <a:spcPts val="0"/>
              </a:spcAft>
              <a:buNone/>
            </a:pPr>
            <a:r>
              <a:rPr lang="en" sz="1100">
                <a:solidFill>
                  <a:schemeClr val="dk1"/>
                </a:solidFill>
              </a:rPr>
              <a:t> 1.</a:t>
            </a:r>
            <a:r>
              <a:rPr lang="en" sz="700">
                <a:solidFill>
                  <a:schemeClr val="dk1"/>
                </a:solidFill>
              </a:rPr>
              <a:t>  	</a:t>
            </a:r>
            <a:r>
              <a:rPr lang="en" sz="1100">
                <a:solidFill>
                  <a:schemeClr val="dk1"/>
                </a:solidFill>
              </a:rPr>
              <a:t>Is the sign on the pillar leading into America true?</a:t>
            </a:r>
          </a:p>
          <a:p>
            <a:pPr lvl="0" rtl="0">
              <a:lnSpc>
                <a:spcPct val="100000"/>
              </a:lnSpc>
              <a:spcBef>
                <a:spcPts val="0"/>
              </a:spcBef>
              <a:spcAft>
                <a:spcPts val="0"/>
              </a:spcAft>
              <a:buNone/>
            </a:pPr>
            <a:r>
              <a:rPr lang="en" sz="1100">
                <a:solidFill>
                  <a:schemeClr val="dk1"/>
                </a:solidFill>
              </a:rPr>
              <a:t>2.</a:t>
            </a:r>
            <a:r>
              <a:rPr lang="en" sz="700">
                <a:solidFill>
                  <a:schemeClr val="dk1"/>
                </a:solidFill>
              </a:rPr>
              <a:t>  	</a:t>
            </a:r>
            <a:r>
              <a:rPr lang="en" sz="1100">
                <a:solidFill>
                  <a:schemeClr val="dk1"/>
                </a:solidFill>
              </a:rPr>
              <a:t>What does the immigrant bring with him as he enters the US?  </a:t>
            </a:r>
          </a:p>
          <a:p>
            <a:pPr lvl="0" rtl="0">
              <a:lnSpc>
                <a:spcPct val="100000"/>
              </a:lnSpc>
              <a:spcBef>
                <a:spcPts val="0"/>
              </a:spcBef>
              <a:spcAft>
                <a:spcPts val="0"/>
              </a:spcAft>
              <a:buNone/>
            </a:pPr>
            <a:r>
              <a:rPr lang="en" sz="1100">
                <a:solidFill>
                  <a:schemeClr val="dk1"/>
                </a:solidFill>
              </a:rPr>
              <a:t>3.</a:t>
            </a:r>
            <a:r>
              <a:rPr lang="en" sz="700">
                <a:solidFill>
                  <a:schemeClr val="dk1"/>
                </a:solidFill>
              </a:rPr>
              <a:t>  	</a:t>
            </a:r>
            <a:r>
              <a:rPr lang="en" sz="1100">
                <a:solidFill>
                  <a:schemeClr val="dk1"/>
                </a:solidFill>
              </a:rPr>
              <a:t>How does Uncle Sam feel about immigrants?  Read the selection underneath the picture to figure this one out.</a:t>
            </a:r>
          </a:p>
          <a:p>
            <a:pPr lvl="0" rtl="0">
              <a:spcBef>
                <a:spcPts val="0"/>
              </a:spcBef>
              <a:buNone/>
            </a:pPr>
            <a:r>
              <a:t/>
            </a:r>
            <a:endParaRPr/>
          </a:p>
          <a:p>
            <a:pPr lvl="0" rtl="0">
              <a:spcBef>
                <a:spcPts val="0"/>
              </a:spcBef>
              <a:buNone/>
            </a:pPr>
            <a:r>
              <a:t/>
            </a:r>
            <a:endParaRPr/>
          </a:p>
          <a:p>
            <a:pPr lvl="0" rtl="0">
              <a:lnSpc>
                <a:spcPct val="100000"/>
              </a:lnSpc>
              <a:spcBef>
                <a:spcPts val="0"/>
              </a:spcBef>
              <a:spcAft>
                <a:spcPts val="0"/>
              </a:spcAft>
              <a:buNone/>
            </a:pPr>
            <a:r>
              <a:t/>
            </a:r>
            <a:endParaRPr sz="1100">
              <a:solidFill>
                <a:srgbClr val="000000"/>
              </a:solidFill>
            </a:endParaRPr>
          </a:p>
          <a:p>
            <a:pPr lvl="0" rtl="0">
              <a:lnSpc>
                <a:spcPct val="100000"/>
              </a:lnSpc>
              <a:spcBef>
                <a:spcPts val="0"/>
              </a:spcBef>
              <a:spcAft>
                <a:spcPts val="0"/>
              </a:spcAft>
              <a:buNone/>
            </a:pPr>
            <a:r>
              <a:rPr lang="en" sz="1100">
                <a:solidFill>
                  <a:srgbClr val="000000"/>
                </a:solidFill>
              </a:rPr>
              <a:t> </a:t>
            </a:r>
          </a:p>
          <a:p>
            <a:pPr lvl="0" rtl="0">
              <a:lnSpc>
                <a:spcPct val="100000"/>
              </a:lnSpc>
              <a:spcBef>
                <a:spcPts val="0"/>
              </a:spcBef>
              <a:spcAft>
                <a:spcPts val="0"/>
              </a:spcAft>
              <a:buNone/>
            </a:pPr>
            <a:r>
              <a:rPr lang="en" sz="1100">
                <a:solidFill>
                  <a:srgbClr val="000000"/>
                </a:solidFill>
              </a:rPr>
              <a:t> </a:t>
            </a:r>
          </a:p>
          <a:p>
            <a:pPr lvl="0" rtl="0">
              <a:lnSpc>
                <a:spcPct val="100000"/>
              </a:lnSpc>
              <a:spcBef>
                <a:spcPts val="0"/>
              </a:spcBef>
              <a:spcAft>
                <a:spcPts val="0"/>
              </a:spcAft>
              <a:buNone/>
            </a:pPr>
            <a:r>
              <a:rPr lang="en" sz="1100">
                <a:solidFill>
                  <a:srgbClr val="000000"/>
                </a:solidFill>
              </a:rPr>
              <a:t> </a:t>
            </a:r>
          </a:p>
          <a:p>
            <a:pPr lvl="0" rtl="0">
              <a:spcBef>
                <a:spcPts val="0"/>
              </a:spcBef>
              <a:buNone/>
            </a:pPr>
            <a:r>
              <a:t/>
            </a:r>
            <a:endParaRPr/>
          </a:p>
        </p:txBody>
      </p:sp>
      <p:pic>
        <p:nvPicPr>
          <p:cNvPr id="71" name="Shape 71"/>
          <p:cNvPicPr preferRelativeResize="0"/>
          <p:nvPr/>
        </p:nvPicPr>
        <p:blipFill>
          <a:blip r:embed="rId5">
            <a:alphaModFix/>
          </a:blip>
          <a:stretch>
            <a:fillRect/>
          </a:stretch>
        </p:blipFill>
        <p:spPr>
          <a:xfrm>
            <a:off x="0" y="0"/>
            <a:ext cx="5475625" cy="59745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5" name="Shape 75"/>
        <p:cNvGrpSpPr/>
        <p:nvPr/>
      </p:nvGrpSpPr>
      <p:grpSpPr>
        <a:xfrm>
          <a:off x="0" y="0"/>
          <a:ext cx="0" cy="0"/>
          <a:chOff x="0" y="0"/>
          <a:chExt cx="0" cy="0"/>
        </a:xfrm>
      </p:grpSpPr>
      <p:sp>
        <p:nvSpPr>
          <p:cNvPr id="76" name="Shape 76"/>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t/>
            </a:r>
            <a:endParaRPr/>
          </a:p>
        </p:txBody>
      </p:sp>
      <p:sp>
        <p:nvSpPr>
          <p:cNvPr id="77" name="Shape 77"/>
          <p:cNvSpPr txBox="1"/>
          <p:nvPr>
            <p:ph idx="1" type="body"/>
          </p:nvPr>
        </p:nvSpPr>
        <p:spPr>
          <a:xfrm>
            <a:off x="6761700" y="0"/>
            <a:ext cx="2340300" cy="3416400"/>
          </a:xfrm>
          <a:prstGeom prst="rect">
            <a:avLst/>
          </a:prstGeom>
        </p:spPr>
        <p:txBody>
          <a:bodyPr anchorCtr="0" anchor="t" bIns="91425" lIns="91425" rIns="91425" tIns="91425">
            <a:noAutofit/>
          </a:bodyPr>
          <a:lstStyle/>
          <a:p>
            <a:pPr lvl="0">
              <a:spcBef>
                <a:spcPts val="0"/>
              </a:spcBef>
              <a:buNone/>
            </a:pPr>
            <a:r>
              <a:rPr lang="en"/>
              <a:t>How are the immigrants of the late 19th Century different from those in the 1840s.  Note the 1840s also engendered anti-immigrant attitudes (Know Nothing Party) </a:t>
            </a:r>
          </a:p>
          <a:p>
            <a:pPr lvl="0">
              <a:spcBef>
                <a:spcPts val="0"/>
              </a:spcBef>
              <a:buNone/>
            </a:pPr>
            <a:r>
              <a:rPr lang="en" sz="1400"/>
              <a:t>Asian immigrant example post 1880s https://www.nytimes.com/2016/12/30/movies/tyrus-wong-dies-bambi-disney.html?_r=0</a:t>
            </a:r>
          </a:p>
          <a:p>
            <a:pPr lvl="0">
              <a:spcBef>
                <a:spcPts val="0"/>
              </a:spcBef>
              <a:buNone/>
            </a:pPr>
            <a:r>
              <a:t/>
            </a:r>
            <a:endParaRPr/>
          </a:p>
        </p:txBody>
      </p:sp>
      <p:pic>
        <p:nvPicPr>
          <p:cNvPr id="78" name="Shape 78"/>
          <p:cNvPicPr preferRelativeResize="0"/>
          <p:nvPr/>
        </p:nvPicPr>
        <p:blipFill>
          <a:blip r:embed="rId3">
            <a:alphaModFix/>
          </a:blip>
          <a:stretch>
            <a:fillRect/>
          </a:stretch>
        </p:blipFill>
        <p:spPr>
          <a:xfrm>
            <a:off x="127228" y="0"/>
            <a:ext cx="6421941" cy="514349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2" name="Shape 82"/>
        <p:cNvGrpSpPr/>
        <p:nvPr/>
      </p:nvGrpSpPr>
      <p:grpSpPr>
        <a:xfrm>
          <a:off x="0" y="0"/>
          <a:ext cx="0" cy="0"/>
          <a:chOff x="0" y="0"/>
          <a:chExt cx="0" cy="0"/>
        </a:xfrm>
      </p:grpSpPr>
      <p:sp>
        <p:nvSpPr>
          <p:cNvPr id="83" name="Shape 83"/>
          <p:cNvSpPr txBox="1"/>
          <p:nvPr>
            <p:ph idx="1" type="body"/>
          </p:nvPr>
        </p:nvSpPr>
        <p:spPr>
          <a:xfrm>
            <a:off x="76200" y="0"/>
            <a:ext cx="9144000" cy="5217900"/>
          </a:xfrm>
          <a:prstGeom prst="rect">
            <a:avLst/>
          </a:prstGeom>
        </p:spPr>
        <p:txBody>
          <a:bodyPr anchorCtr="0" anchor="t" bIns="91425" lIns="91425" rIns="91425" tIns="91425">
            <a:noAutofit/>
          </a:bodyPr>
          <a:lstStyle/>
          <a:p>
            <a:pPr lvl="0" rtl="0">
              <a:spcBef>
                <a:spcPts val="0"/>
              </a:spcBef>
              <a:spcAft>
                <a:spcPts val="0"/>
              </a:spcAft>
              <a:buClr>
                <a:schemeClr val="dk1"/>
              </a:buClr>
              <a:buSzPct val="78571"/>
              <a:buFont typeface="Arial"/>
              <a:buNone/>
            </a:pPr>
            <a:r>
              <a:rPr lang="en" sz="1400">
                <a:solidFill>
                  <a:schemeClr val="dk1"/>
                </a:solidFill>
              </a:rPr>
              <a:t>US Immigration 1850 to present  	Balazs American Studies </a:t>
            </a:r>
            <a:r>
              <a:rPr lang="en" sz="1200" u="sng">
                <a:solidFill>
                  <a:srgbClr val="0097A7"/>
                </a:solidFill>
                <a:hlinkClick r:id="rId3"/>
              </a:rPr>
              <a:t>http://www.migrationpolicy.org/programs/data-hub/charts/immi</a:t>
            </a:r>
          </a:p>
          <a:p>
            <a:pPr lvl="0" rtl="0">
              <a:spcBef>
                <a:spcPts val="0"/>
              </a:spcBef>
              <a:buNone/>
            </a:pPr>
            <a:r>
              <a:rPr lang="en" sz="1200" u="sng">
                <a:solidFill>
                  <a:srgbClr val="0097A7"/>
                </a:solidFill>
                <a:hlinkClick r:id="rId4"/>
              </a:rPr>
              <a:t>Grant-population-over-time</a:t>
            </a:r>
          </a:p>
          <a:p>
            <a:pPr lvl="0" rtl="0">
              <a:spcBef>
                <a:spcPts val="0"/>
              </a:spcBef>
              <a:buNone/>
            </a:pPr>
            <a:r>
              <a:t/>
            </a:r>
            <a:endParaRPr sz="1400"/>
          </a:p>
          <a:p>
            <a:pPr lvl="0" rtl="0">
              <a:spcBef>
                <a:spcPts val="0"/>
              </a:spcBef>
              <a:buClr>
                <a:schemeClr val="dk1"/>
              </a:buClr>
              <a:buSzPct val="78571"/>
              <a:buFont typeface="Arial"/>
              <a:buNone/>
            </a:pPr>
            <a:r>
              <a:rPr lang="en" sz="1400"/>
              <a:t>NOTE: The graph has two different Y axis w/a common X axis.</a:t>
            </a:r>
            <a:r>
              <a:rPr lang="en" sz="1600"/>
              <a:t>1.</a:t>
            </a:r>
            <a:r>
              <a:rPr lang="en" sz="700">
                <a:latin typeface="Times New Roman"/>
                <a:ea typeface="Times New Roman"/>
                <a:cs typeface="Times New Roman"/>
                <a:sym typeface="Times New Roman"/>
              </a:rPr>
              <a:t>  </a:t>
            </a:r>
            <a:r>
              <a:rPr lang="en" sz="1400"/>
              <a:t>What two issues related to immigration are provided by the two graphs?</a:t>
            </a:r>
            <a:r>
              <a:rPr lang="en" sz="1600"/>
              <a:t>2.</a:t>
            </a:r>
            <a:r>
              <a:rPr lang="en" sz="700">
                <a:latin typeface="Times New Roman"/>
                <a:ea typeface="Times New Roman"/>
                <a:cs typeface="Times New Roman"/>
                <a:sym typeface="Times New Roman"/>
              </a:rPr>
              <a:t>  </a:t>
            </a:r>
            <a:r>
              <a:rPr lang="en" sz="1400"/>
              <a:t>The blue line’s slope is positive almost throughout the graph, what might account for that? </a:t>
            </a:r>
            <a:r>
              <a:rPr lang="en" sz="1600"/>
              <a:t>3.</a:t>
            </a:r>
            <a:r>
              <a:rPr lang="en" sz="700">
                <a:latin typeface="Times New Roman"/>
                <a:ea typeface="Times New Roman"/>
                <a:cs typeface="Times New Roman"/>
                <a:sym typeface="Times New Roman"/>
              </a:rPr>
              <a:t>  </a:t>
            </a:r>
            <a:r>
              <a:rPr lang="en" sz="1400"/>
              <a:t>The blue line dips between 1930 and 1960, does this mean that immigrants returned to their native country?</a:t>
            </a:r>
          </a:p>
          <a:p>
            <a:pPr lvl="0" rtl="0">
              <a:spcBef>
                <a:spcPts val="0"/>
              </a:spcBef>
              <a:buClr>
                <a:schemeClr val="dk1"/>
              </a:buClr>
              <a:buSzPct val="78571"/>
              <a:buFont typeface="Arial"/>
              <a:buNone/>
            </a:pPr>
            <a:r>
              <a:rPr lang="en" sz="1400"/>
              <a:t>The orange line is fairly flat but takes a deep dip between 1930 and 1970 before showing a steady but moderate increase while the blue line rises at an almost exponential rate.  </a:t>
            </a:r>
            <a:r>
              <a:rPr lang="en" sz="1600"/>
              <a:t>4.</a:t>
            </a:r>
            <a:r>
              <a:rPr lang="en" sz="700">
                <a:latin typeface="Times New Roman"/>
                <a:ea typeface="Times New Roman"/>
                <a:cs typeface="Times New Roman"/>
                <a:sym typeface="Times New Roman"/>
              </a:rPr>
              <a:t>  </a:t>
            </a:r>
            <a:r>
              <a:rPr lang="en" sz="1400"/>
              <a:t>How are the two lines related to one another and what might account for their similarity (positive slope) but difference in trajectory?</a:t>
            </a:r>
          </a:p>
          <a:p>
            <a:pPr lvl="0" rtl="0">
              <a:spcBef>
                <a:spcPts val="0"/>
              </a:spcBef>
              <a:buClr>
                <a:schemeClr val="dk1"/>
              </a:buClr>
              <a:buSzPct val="78571"/>
              <a:buFont typeface="Arial"/>
              <a:buNone/>
            </a:pPr>
            <a:r>
              <a:rPr lang="en" sz="1400"/>
              <a:t>Although the Chinese Exclusion Act severely limited Chinese immigration to the US it wasn’t until the Emergency Quota Act of 1921 and the 1924 Immigration Act that broad immigration was strictly curtailed.  In contrast, the Immigration Act of 1965 vastly opened up immigration to people from all parts of the world.</a:t>
            </a:r>
            <a:br>
              <a:rPr lang="en" sz="1400"/>
            </a:br>
            <a:r>
              <a:rPr lang="en" sz="1400"/>
              <a:t> Most recently some legislators are proposing bills to limit immigration.Making inferences based on graphs and history. b</a:t>
            </a:r>
            <a:r>
              <a:rPr lang="en" sz="1600"/>
              <a:t>5.</a:t>
            </a:r>
            <a:r>
              <a:rPr lang="en" sz="700">
                <a:latin typeface="Times New Roman"/>
                <a:ea typeface="Times New Roman"/>
                <a:cs typeface="Times New Roman"/>
                <a:sym typeface="Times New Roman"/>
              </a:rPr>
              <a:t>  </a:t>
            </a:r>
            <a:r>
              <a:rPr lang="en" sz="1400"/>
              <a:t>To what extent do you see the impact of those immigration acts in the graph data? </a:t>
            </a:r>
            <a:r>
              <a:rPr lang="en" sz="1600"/>
              <a:t>6.</a:t>
            </a:r>
            <a:r>
              <a:rPr lang="en" sz="700">
                <a:latin typeface="Times New Roman"/>
                <a:ea typeface="Times New Roman"/>
                <a:cs typeface="Times New Roman"/>
                <a:sym typeface="Times New Roman"/>
              </a:rPr>
              <a:t>  </a:t>
            </a:r>
            <a:r>
              <a:rPr lang="en" sz="1400"/>
              <a:t>Based on the graph at what point do you think that concerns about “too many immigrants” hits a critical mass? </a:t>
            </a:r>
            <a:r>
              <a:rPr lang="en" sz="1600"/>
              <a:t>7.</a:t>
            </a:r>
            <a:r>
              <a:rPr lang="en" sz="700">
                <a:latin typeface="Times New Roman"/>
                <a:ea typeface="Times New Roman"/>
                <a:cs typeface="Times New Roman"/>
                <a:sym typeface="Times New Roman"/>
              </a:rPr>
              <a:t>  </a:t>
            </a:r>
            <a:r>
              <a:rPr lang="en" sz="1400"/>
              <a:t>Is your point based off the orange or blue line and why?</a:t>
            </a:r>
          </a:p>
          <a:p>
            <a:pPr lvl="0">
              <a:spcBef>
                <a:spcPts val="0"/>
              </a:spcBef>
              <a:buNone/>
            </a:pPr>
            <a:r>
              <a:t/>
            </a:r>
            <a:endParaRPr/>
          </a:p>
        </p:txBody>
      </p:sp>
      <p:graphicFrame>
        <p:nvGraphicFramePr>
          <p:cNvPr id="84" name="Shape 84"/>
          <p:cNvGraphicFramePr/>
          <p:nvPr/>
        </p:nvGraphicFramePr>
        <p:xfrm>
          <a:off x="4870525" y="294525"/>
          <a:ext cx="3000000" cy="3000000"/>
        </p:xfrm>
        <a:graphic>
          <a:graphicData uri="http://schemas.openxmlformats.org/drawingml/2006/table">
            <a:tbl>
              <a:tblPr>
                <a:solidFill>
                  <a:srgbClr val="FFFFFF"/>
                </a:solidFill>
                <a:tableStyleId>{977D02A6-75A1-403C-B7DC-E6DF835E0458}</a:tableStyleId>
              </a:tblPr>
              <a:tblGrid>
                <a:gridCol w="561375"/>
                <a:gridCol w="1856050"/>
                <a:gridCol w="1856050"/>
              </a:tblGrid>
              <a:tr h="100000">
                <a:tc>
                  <a:txBody>
                    <a:bodyPr>
                      <a:noAutofit/>
                    </a:bodyPr>
                    <a:lstStyle/>
                    <a:p>
                      <a:pPr lvl="0" rtl="0">
                        <a:spcBef>
                          <a:spcPts val="0"/>
                        </a:spcBef>
                        <a:buNone/>
                      </a:pPr>
                      <a:r>
                        <a:rPr lang="en" sz="1100">
                          <a:solidFill>
                            <a:srgbClr val="222222"/>
                          </a:solidFill>
                          <a:highlight>
                            <a:srgbClr val="FFFFFF"/>
                          </a:highlight>
                        </a:rPr>
                        <a:t>1840</a:t>
                      </a:r>
                    </a:p>
                  </a:txBody>
                  <a:tcPr marT="91425" marB="91425" marR="95250" marL="91425"/>
                </a:tc>
                <a:tc>
                  <a:txBody>
                    <a:bodyPr>
                      <a:noAutofit/>
                    </a:bodyPr>
                    <a:lstStyle/>
                    <a:p>
                      <a:pPr lvl="0" rtl="0">
                        <a:spcBef>
                          <a:spcPts val="0"/>
                        </a:spcBef>
                        <a:buNone/>
                      </a:pPr>
                      <a:r>
                        <a:rPr lang="en" sz="1100">
                          <a:solidFill>
                            <a:srgbClr val="222222"/>
                          </a:solidFill>
                          <a:highlight>
                            <a:srgbClr val="FFFFFF"/>
                          </a:highlight>
                        </a:rPr>
                        <a:t>17,018,000</a:t>
                      </a:r>
                    </a:p>
                  </a:txBody>
                  <a:tcPr marT="91425" marB="91425" marR="95250" marL="95250"/>
                </a:tc>
                <a:tc>
                  <a:txBody>
                    <a:bodyPr>
                      <a:noAutofit/>
                    </a:bodyPr>
                    <a:lstStyle/>
                    <a:p>
                      <a:pPr lvl="0" rtl="0">
                        <a:spcBef>
                          <a:spcPts val="0"/>
                        </a:spcBef>
                        <a:buNone/>
                      </a:pPr>
                      <a:r>
                        <a:rPr lang="en" sz="1100">
                          <a:solidFill>
                            <a:srgbClr val="222222"/>
                          </a:solidFill>
                          <a:highlight>
                            <a:srgbClr val="FFFFFF"/>
                          </a:highlight>
                        </a:rPr>
                        <a:t>800,000 </a:t>
                      </a:r>
                      <a:r>
                        <a:rPr baseline="30000" lang="en" sz="1100">
                          <a:solidFill>
                            <a:srgbClr val="222222"/>
                          </a:solidFill>
                          <a:highlight>
                            <a:srgbClr val="FFFFFF"/>
                          </a:highlight>
                        </a:rPr>
                        <a:t>2</a:t>
                      </a:r>
                    </a:p>
                  </a:txBody>
                  <a:tcPr marT="91425" marB="91425" marR="95250" marL="95250"/>
                </a:tc>
              </a:tr>
              <a:tr h="247650">
                <a:tc>
                  <a:txBody>
                    <a:bodyPr>
                      <a:noAutofit/>
                    </a:bodyPr>
                    <a:lstStyle/>
                    <a:p>
                      <a:pPr lvl="0" rtl="0">
                        <a:spcBef>
                          <a:spcPts val="0"/>
                        </a:spcBef>
                        <a:buNone/>
                      </a:pPr>
                      <a:r>
                        <a:rPr lang="en" sz="1100">
                          <a:solidFill>
                            <a:srgbClr val="222222"/>
                          </a:solidFill>
                          <a:highlight>
                            <a:srgbClr val="FFFFFF"/>
                          </a:highlight>
                        </a:rPr>
                        <a:t>1850</a:t>
                      </a:r>
                    </a:p>
                  </a:txBody>
                  <a:tcPr marT="91425" marB="91425" marR="95250" marL="91425"/>
                </a:tc>
                <a:tc>
                  <a:txBody>
                    <a:bodyPr>
                      <a:noAutofit/>
                    </a:bodyPr>
                    <a:lstStyle/>
                    <a:p>
                      <a:pPr lvl="0" rtl="0">
                        <a:spcBef>
                          <a:spcPts val="0"/>
                        </a:spcBef>
                        <a:buNone/>
                      </a:pPr>
                      <a:r>
                        <a:rPr lang="en" sz="1100">
                          <a:solidFill>
                            <a:srgbClr val="222222"/>
                          </a:solidFill>
                          <a:highlight>
                            <a:srgbClr val="FFFFFF"/>
                          </a:highlight>
                        </a:rPr>
                        <a:t>23,054,000</a:t>
                      </a:r>
                    </a:p>
                  </a:txBody>
                  <a:tcPr marT="91425" marB="91425" marR="95250" marL="95250"/>
                </a:tc>
                <a:tc>
                  <a:txBody>
                    <a:bodyPr>
                      <a:noAutofit/>
                    </a:bodyPr>
                    <a:lstStyle/>
                    <a:p>
                      <a:pPr lvl="0" rtl="0">
                        <a:spcBef>
                          <a:spcPts val="0"/>
                        </a:spcBef>
                        <a:buNone/>
                      </a:pPr>
                      <a:r>
                        <a:rPr lang="en" sz="1100">
                          <a:solidFill>
                            <a:srgbClr val="222222"/>
                          </a:solidFill>
                          <a:highlight>
                            <a:srgbClr val="FFFFFF"/>
                          </a:highlight>
                        </a:rPr>
                        <a:t>2,244,000</a:t>
                      </a:r>
                    </a:p>
                  </a:txBody>
                  <a:tcPr marT="91425" marB="91425" marR="95250" marL="95250"/>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8" name="Shape 88"/>
        <p:cNvGrpSpPr/>
        <p:nvPr/>
      </p:nvGrpSpPr>
      <p:grpSpPr>
        <a:xfrm>
          <a:off x="0" y="0"/>
          <a:ext cx="0" cy="0"/>
          <a:chOff x="0" y="0"/>
          <a:chExt cx="0" cy="0"/>
        </a:xfrm>
      </p:grpSpPr>
      <p:sp>
        <p:nvSpPr>
          <p:cNvPr id="89" name="Shape 89"/>
          <p:cNvSpPr txBox="1"/>
          <p:nvPr>
            <p:ph type="title"/>
          </p:nvPr>
        </p:nvSpPr>
        <p:spPr>
          <a:xfrm>
            <a:off x="135450" y="124550"/>
            <a:ext cx="8520600" cy="572700"/>
          </a:xfrm>
          <a:prstGeom prst="rect">
            <a:avLst/>
          </a:prstGeom>
        </p:spPr>
        <p:txBody>
          <a:bodyPr anchorCtr="0" anchor="t" bIns="91425" lIns="91425" rIns="91425" tIns="91425">
            <a:noAutofit/>
          </a:bodyPr>
          <a:lstStyle/>
          <a:p>
            <a:pPr lvl="0">
              <a:spcBef>
                <a:spcPts val="0"/>
              </a:spcBef>
              <a:buNone/>
            </a:pPr>
            <a:r>
              <a:rPr lang="en"/>
              <a:t>Evaluating websites for research- Immigration</a:t>
            </a:r>
          </a:p>
        </p:txBody>
      </p:sp>
      <p:sp>
        <p:nvSpPr>
          <p:cNvPr id="90" name="Shape 90"/>
          <p:cNvSpPr txBox="1"/>
          <p:nvPr>
            <p:ph idx="1" type="body"/>
          </p:nvPr>
        </p:nvSpPr>
        <p:spPr>
          <a:xfrm>
            <a:off x="71350" y="697250"/>
            <a:ext cx="8520600" cy="3416400"/>
          </a:xfrm>
          <a:prstGeom prst="rect">
            <a:avLst/>
          </a:prstGeom>
        </p:spPr>
        <p:txBody>
          <a:bodyPr anchorCtr="0" anchor="t" bIns="91425" lIns="91425" rIns="91425" tIns="91425">
            <a:noAutofit/>
          </a:bodyPr>
          <a:lstStyle/>
          <a:p>
            <a:pPr lvl="0">
              <a:spcBef>
                <a:spcPts val="0"/>
              </a:spcBef>
              <a:buNone/>
            </a:pPr>
            <a:r>
              <a:rPr lang="en" u="sng">
                <a:solidFill>
                  <a:schemeClr val="hlink"/>
                </a:solidFill>
                <a:hlinkClick r:id="rId3"/>
              </a:rPr>
              <a:t>http://www.morningsidecenter.org/teachable-moment/lessons/thinking-critically-about-internet-sources</a:t>
            </a:r>
          </a:p>
          <a:p>
            <a:pPr lvl="0">
              <a:spcBef>
                <a:spcPts val="0"/>
              </a:spcBef>
              <a:buNone/>
            </a:pPr>
            <a:r>
              <a:rPr lang="en"/>
              <a:t>Look at the following websites and evaluate them based on which you think will be most objective, reliable and credible. (write down the issues in reference to reliability, credibility and objectivity  that you think are important on each website)</a:t>
            </a:r>
          </a:p>
          <a:p>
            <a:pPr lvl="0">
              <a:spcBef>
                <a:spcPts val="0"/>
              </a:spcBef>
              <a:buNone/>
            </a:pPr>
            <a:r>
              <a:rPr lang="en" u="sng">
                <a:solidFill>
                  <a:schemeClr val="hlink"/>
                </a:solidFill>
                <a:hlinkClick r:id="rId4"/>
              </a:rPr>
              <a:t>http://immigrationforum.org/</a:t>
            </a:r>
          </a:p>
          <a:p>
            <a:pPr lvl="0">
              <a:spcBef>
                <a:spcPts val="0"/>
              </a:spcBef>
              <a:buNone/>
            </a:pPr>
            <a:r>
              <a:rPr lang="en" u="sng">
                <a:solidFill>
                  <a:schemeClr val="hlink"/>
                </a:solidFill>
                <a:hlinkClick r:id="rId5"/>
              </a:rPr>
              <a:t>http://www.americanpatrol.com/</a:t>
            </a:r>
          </a:p>
          <a:p>
            <a:pPr lvl="0">
              <a:spcBef>
                <a:spcPts val="0"/>
              </a:spcBef>
              <a:buNone/>
            </a:pPr>
            <a:r>
              <a:rPr lang="en" u="sng">
                <a:solidFill>
                  <a:schemeClr val="hlink"/>
                </a:solidFill>
                <a:hlinkClick r:id="rId6"/>
              </a:rPr>
              <a:t>https://www.afsc.org/</a:t>
            </a:r>
          </a:p>
          <a:p>
            <a:pPr lvl="0">
              <a:spcBef>
                <a:spcPts val="0"/>
              </a:spcBef>
              <a:buNone/>
            </a:pPr>
            <a:r>
              <a:rPr lang="en" u="sng">
                <a:solidFill>
                  <a:schemeClr val="hlink"/>
                </a:solidFill>
                <a:hlinkClick r:id="rId7"/>
              </a:rPr>
              <a:t>http://www.migrationpolicy.org/</a:t>
            </a:r>
          </a:p>
          <a:p>
            <a:pPr lvl="0">
              <a:spcBef>
                <a:spcPts val="0"/>
              </a:spcBef>
              <a:buNone/>
            </a:pPr>
            <a:r>
              <a:t/>
            </a:r>
            <a:endParaRPr/>
          </a:p>
          <a:p>
            <a:pPr lvl="0">
              <a:spcBef>
                <a:spcPts val="0"/>
              </a:spcBef>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